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1" r:id="rId5"/>
    <p:sldId id="262" r:id="rId6"/>
    <p:sldId id="263" r:id="rId7"/>
    <p:sldId id="264" r:id="rId8"/>
    <p:sldId id="265" r:id="rId9"/>
    <p:sldId id="266" r:id="rId10"/>
    <p:sldId id="256" r:id="rId11"/>
    <p:sldId id="267" r:id="rId12"/>
    <p:sldId id="268" r:id="rId13"/>
    <p:sldId id="269" r:id="rId14"/>
    <p:sldId id="270" r:id="rId15"/>
    <p:sldId id="257"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82016-1239-079D-5EAE-C21EF7DB95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C61D3A-8900-3F65-D0DE-C1CA65752A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3064050-BEEA-5158-F053-F444A33BFB51}"/>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CBCCFD4D-54E6-9A1F-8676-8D4596D74A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7D662D-3530-81F6-C9AB-071E9A6FC770}"/>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2161284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E82DE-814F-B18C-FF9D-2D1830E1240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0CD01A9-6263-E3A2-2DF9-1C89DD879A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A4E0BA-689D-A766-576D-86635FE1708F}"/>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AD91C95E-E2FF-2F9D-96DB-6FB2657E37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364A43-5C89-C791-E4A5-8E425F977E61}"/>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2733863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3CDDA4-C55C-EFC4-A8A1-A11BBF8019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CE48015-4168-8354-BF2B-271BC8D6AE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CC1187-2760-64B5-6D3B-F82A23BA56B1}"/>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B84553B5-BFB2-914F-0741-FF93D3B2D6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625F56-5D41-BB90-2FA7-2EA029E3359B}"/>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3542295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10873-1564-5D80-94E8-BCFADC43BC9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496F6F2-9039-3D23-C243-0B14393C67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8DF343-E7BC-9866-5ED2-40849DB85614}"/>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B5174480-134B-8208-B52A-8B07C6F200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138A02F-76CD-17F6-CAF0-E45B5DFA3C6F}"/>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127118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FCE25-8117-41E5-1CD0-58A12ADBF9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E175430-2766-04B0-EEF4-881E86122C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D03D92-A304-A67A-77DA-DFA8F6CD4A18}"/>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7DCDA845-C99B-9201-79C2-7238C7507E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9AB5D6-9290-7826-463B-903C095241DC}"/>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3199212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A753E-210E-CCAC-F43E-15C26ED3E07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0A078E-EB1F-AB9D-C67F-A79C51B60B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68B0A75-4081-6870-7EDF-D9D3B2583C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50504F8-B6AD-7B07-BC5F-59C5FD7A7C4D}"/>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6" name="Footer Placeholder 5">
            <a:extLst>
              <a:ext uri="{FF2B5EF4-FFF2-40B4-BE49-F238E27FC236}">
                <a16:creationId xmlns:a16="http://schemas.microsoft.com/office/drawing/2014/main" id="{54EC6268-879E-CBC6-4FD6-80D9E995F8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7CA2AF-430D-D7D5-A446-AE18991EE0E2}"/>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3159398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29BFB-322C-9440-B159-F9DD1BEF99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4EB1A6-2CF6-B5ED-F455-3B6C5F63D3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6B7C23-0A9D-D260-96EA-22B534071F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7B37C0-C623-E36B-94F4-AADF996AE6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93131B-DBC6-9B48-DDEB-EFF6A66EA2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32BD9DC-F95F-2DFA-B5CD-5BCC5667A02D}"/>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8" name="Footer Placeholder 7">
            <a:extLst>
              <a:ext uri="{FF2B5EF4-FFF2-40B4-BE49-F238E27FC236}">
                <a16:creationId xmlns:a16="http://schemas.microsoft.com/office/drawing/2014/main" id="{2FC17C83-08B9-5C08-3992-B5D0AF0A14C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912DCC-167E-A10A-3F8E-A76ED80568BD}"/>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2740059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CF72-8022-789C-3861-B8EEB9D8BF2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44E84F-7A92-1531-41D1-6205E72DE6A3}"/>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4" name="Footer Placeholder 3">
            <a:extLst>
              <a:ext uri="{FF2B5EF4-FFF2-40B4-BE49-F238E27FC236}">
                <a16:creationId xmlns:a16="http://schemas.microsoft.com/office/drawing/2014/main" id="{6A049A10-D89C-2BA0-1B19-43F272508F3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2B73FE7-8510-F570-6B3D-754D6DCFFFBD}"/>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555517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36F39F-E21E-7C66-B47C-B1DF2642BDCA}"/>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3" name="Footer Placeholder 2">
            <a:extLst>
              <a:ext uri="{FF2B5EF4-FFF2-40B4-BE49-F238E27FC236}">
                <a16:creationId xmlns:a16="http://schemas.microsoft.com/office/drawing/2014/main" id="{2F8DDDAA-B67A-25BA-8148-E66E93BE7DF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543F0AB-6656-BB48-4EFB-163C4752DEF5}"/>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3911430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16C27-3D05-73D5-BD42-3EBB088B8E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8BB2D65-0214-C3FF-AAA6-50DA182C67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385300A-12D5-800A-BF29-E3B926A7ED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AFC065-366F-857C-466F-4FE380348CE4}"/>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6" name="Footer Placeholder 5">
            <a:extLst>
              <a:ext uri="{FF2B5EF4-FFF2-40B4-BE49-F238E27FC236}">
                <a16:creationId xmlns:a16="http://schemas.microsoft.com/office/drawing/2014/main" id="{BD2747F1-D810-0B47-7582-7A27AA27D1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787EC5-36D0-3E45-9851-2D8FC9984DC3}"/>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2687187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28B80-232B-6058-9D17-5A1A6135CA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6218E03-61EA-73CC-0E60-774CACB570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698D5B5-AE92-25E5-0456-1374AB052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1DFC60-86C4-3A5E-8F67-EF461E4B1FA6}"/>
              </a:ext>
            </a:extLst>
          </p:cNvPr>
          <p:cNvSpPr>
            <a:spLocks noGrp="1"/>
          </p:cNvSpPr>
          <p:nvPr>
            <p:ph type="dt" sz="half" idx="10"/>
          </p:nvPr>
        </p:nvSpPr>
        <p:spPr/>
        <p:txBody>
          <a:bodyPr/>
          <a:lstStyle/>
          <a:p>
            <a:fld id="{ABF9A11D-93BB-48C0-8D01-D00A5634A08A}" type="datetimeFigureOut">
              <a:rPr lang="en-IN" smtClean="0"/>
              <a:t>15-Jul-2024</a:t>
            </a:fld>
            <a:endParaRPr lang="en-IN"/>
          </a:p>
        </p:txBody>
      </p:sp>
      <p:sp>
        <p:nvSpPr>
          <p:cNvPr id="6" name="Footer Placeholder 5">
            <a:extLst>
              <a:ext uri="{FF2B5EF4-FFF2-40B4-BE49-F238E27FC236}">
                <a16:creationId xmlns:a16="http://schemas.microsoft.com/office/drawing/2014/main" id="{A0953199-329B-817A-1A85-2410868EC2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27BBC96-FB2F-409B-273A-221B506201BC}"/>
              </a:ext>
            </a:extLst>
          </p:cNvPr>
          <p:cNvSpPr>
            <a:spLocks noGrp="1"/>
          </p:cNvSpPr>
          <p:nvPr>
            <p:ph type="sldNum" sz="quarter" idx="12"/>
          </p:nvPr>
        </p:nvSpPr>
        <p:spPr/>
        <p:txBody>
          <a:bodyPr/>
          <a:lstStyle/>
          <a:p>
            <a:fld id="{6CE542E1-A07B-4A20-88E3-FDC0D2BA5FDD}" type="slidenum">
              <a:rPr lang="en-IN" smtClean="0"/>
              <a:t>‹#›</a:t>
            </a:fld>
            <a:endParaRPr lang="en-IN"/>
          </a:p>
        </p:txBody>
      </p:sp>
    </p:spTree>
    <p:extLst>
      <p:ext uri="{BB962C8B-B14F-4D97-AF65-F5344CB8AC3E}">
        <p14:creationId xmlns:p14="http://schemas.microsoft.com/office/powerpoint/2010/main" val="4142726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843902-B130-8C26-3D6E-A28A578B91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17A218-F54A-7839-315E-0D8E317D7A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6FCD1F-109C-4ACE-D5C4-347FA48726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9A11D-93BB-48C0-8D01-D00A5634A08A}" type="datetimeFigureOut">
              <a:rPr lang="en-IN" smtClean="0"/>
              <a:t>15-Jul-2024</a:t>
            </a:fld>
            <a:endParaRPr lang="en-IN"/>
          </a:p>
        </p:txBody>
      </p:sp>
      <p:sp>
        <p:nvSpPr>
          <p:cNvPr id="5" name="Footer Placeholder 4">
            <a:extLst>
              <a:ext uri="{FF2B5EF4-FFF2-40B4-BE49-F238E27FC236}">
                <a16:creationId xmlns:a16="http://schemas.microsoft.com/office/drawing/2014/main" id="{6701FEAE-2388-2737-7FCC-96EA3D72DF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4DF86FC-FFB8-FFAD-3DDA-4E5C4100CE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E542E1-A07B-4A20-88E3-FDC0D2BA5FDD}" type="slidenum">
              <a:rPr lang="en-IN" smtClean="0"/>
              <a:t>‹#›</a:t>
            </a:fld>
            <a:endParaRPr lang="en-IN"/>
          </a:p>
        </p:txBody>
      </p:sp>
    </p:spTree>
    <p:extLst>
      <p:ext uri="{BB962C8B-B14F-4D97-AF65-F5344CB8AC3E}">
        <p14:creationId xmlns:p14="http://schemas.microsoft.com/office/powerpoint/2010/main" val="1171376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www.geeksforgeeks.org/markov-decision-process/" TargetMode="Externa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hyperlink" Target="https://www.geeksforgeeks.org/deep-q-learning/"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hyperlink" Target="https://www.geeksforgeeks.org/introduction-deep-learning/"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6A181A-7C86-D4BB-0856-02C8BB9A524D}"/>
              </a:ext>
            </a:extLst>
          </p:cNvPr>
          <p:cNvPicPr>
            <a:picLocks noChangeAspect="1"/>
          </p:cNvPicPr>
          <p:nvPr/>
        </p:nvPicPr>
        <p:blipFill>
          <a:blip r:embed="rId2"/>
          <a:stretch>
            <a:fillRect/>
          </a:stretch>
        </p:blipFill>
        <p:spPr>
          <a:xfrm>
            <a:off x="80962" y="447675"/>
            <a:ext cx="12030075" cy="5962650"/>
          </a:xfrm>
          <a:prstGeom prst="rect">
            <a:avLst/>
          </a:prstGeom>
        </p:spPr>
      </p:pic>
    </p:spTree>
    <p:extLst>
      <p:ext uri="{BB962C8B-B14F-4D97-AF65-F5344CB8AC3E}">
        <p14:creationId xmlns:p14="http://schemas.microsoft.com/office/powerpoint/2010/main" val="2058216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8BA785-84A0-D937-D04E-3D9CAE194FB6}"/>
              </a:ext>
            </a:extLst>
          </p:cNvPr>
          <p:cNvPicPr>
            <a:picLocks noChangeAspect="1"/>
          </p:cNvPicPr>
          <p:nvPr/>
        </p:nvPicPr>
        <p:blipFill>
          <a:blip r:embed="rId2"/>
          <a:stretch>
            <a:fillRect/>
          </a:stretch>
        </p:blipFill>
        <p:spPr>
          <a:xfrm>
            <a:off x="447675" y="571500"/>
            <a:ext cx="11296650" cy="5715000"/>
          </a:xfrm>
          <a:prstGeom prst="rect">
            <a:avLst/>
          </a:prstGeom>
        </p:spPr>
      </p:pic>
    </p:spTree>
    <p:extLst>
      <p:ext uri="{BB962C8B-B14F-4D97-AF65-F5344CB8AC3E}">
        <p14:creationId xmlns:p14="http://schemas.microsoft.com/office/powerpoint/2010/main" val="336864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DA55CA-FDE2-9530-BA7E-D3AAF4A03A9D}"/>
              </a:ext>
            </a:extLst>
          </p:cNvPr>
          <p:cNvPicPr>
            <a:picLocks noChangeAspect="1"/>
          </p:cNvPicPr>
          <p:nvPr/>
        </p:nvPicPr>
        <p:blipFill>
          <a:blip r:embed="rId2"/>
          <a:stretch>
            <a:fillRect/>
          </a:stretch>
        </p:blipFill>
        <p:spPr>
          <a:xfrm>
            <a:off x="290512" y="671512"/>
            <a:ext cx="11610975" cy="5514975"/>
          </a:xfrm>
          <a:prstGeom prst="rect">
            <a:avLst/>
          </a:prstGeom>
        </p:spPr>
      </p:pic>
    </p:spTree>
    <p:extLst>
      <p:ext uri="{BB962C8B-B14F-4D97-AF65-F5344CB8AC3E}">
        <p14:creationId xmlns:p14="http://schemas.microsoft.com/office/powerpoint/2010/main" val="3750291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6A131D-C3D1-0D08-7D62-56FF4D7BD06B}"/>
              </a:ext>
            </a:extLst>
          </p:cNvPr>
          <p:cNvPicPr>
            <a:picLocks noChangeAspect="1"/>
          </p:cNvPicPr>
          <p:nvPr/>
        </p:nvPicPr>
        <p:blipFill>
          <a:blip r:embed="rId2"/>
          <a:stretch>
            <a:fillRect/>
          </a:stretch>
        </p:blipFill>
        <p:spPr>
          <a:xfrm>
            <a:off x="0" y="638175"/>
            <a:ext cx="12192000" cy="5581650"/>
          </a:xfrm>
          <a:prstGeom prst="rect">
            <a:avLst/>
          </a:prstGeom>
        </p:spPr>
      </p:pic>
    </p:spTree>
    <p:extLst>
      <p:ext uri="{BB962C8B-B14F-4D97-AF65-F5344CB8AC3E}">
        <p14:creationId xmlns:p14="http://schemas.microsoft.com/office/powerpoint/2010/main" val="1832116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EFD49A-5E14-6AC2-4BC8-8BA14BBE3B2B}"/>
              </a:ext>
            </a:extLst>
          </p:cNvPr>
          <p:cNvPicPr>
            <a:picLocks noChangeAspect="1"/>
          </p:cNvPicPr>
          <p:nvPr/>
        </p:nvPicPr>
        <p:blipFill>
          <a:blip r:embed="rId2"/>
          <a:stretch>
            <a:fillRect/>
          </a:stretch>
        </p:blipFill>
        <p:spPr>
          <a:xfrm>
            <a:off x="171450" y="628650"/>
            <a:ext cx="11849100" cy="5600700"/>
          </a:xfrm>
          <a:prstGeom prst="rect">
            <a:avLst/>
          </a:prstGeom>
        </p:spPr>
      </p:pic>
    </p:spTree>
    <p:extLst>
      <p:ext uri="{BB962C8B-B14F-4D97-AF65-F5344CB8AC3E}">
        <p14:creationId xmlns:p14="http://schemas.microsoft.com/office/powerpoint/2010/main" val="2903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A91CB3-ECC6-20CC-733D-A31E7698B399}"/>
              </a:ext>
            </a:extLst>
          </p:cNvPr>
          <p:cNvPicPr>
            <a:picLocks noChangeAspect="1"/>
          </p:cNvPicPr>
          <p:nvPr/>
        </p:nvPicPr>
        <p:blipFill>
          <a:blip r:embed="rId2"/>
          <a:stretch>
            <a:fillRect/>
          </a:stretch>
        </p:blipFill>
        <p:spPr>
          <a:xfrm>
            <a:off x="157162" y="776287"/>
            <a:ext cx="11877675" cy="5305425"/>
          </a:xfrm>
          <a:prstGeom prst="rect">
            <a:avLst/>
          </a:prstGeom>
        </p:spPr>
      </p:pic>
    </p:spTree>
    <p:extLst>
      <p:ext uri="{BB962C8B-B14F-4D97-AF65-F5344CB8AC3E}">
        <p14:creationId xmlns:p14="http://schemas.microsoft.com/office/powerpoint/2010/main" val="1505951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9AF257-5CD8-C719-1476-6D68F1355ACD}"/>
              </a:ext>
            </a:extLst>
          </p:cNvPr>
          <p:cNvPicPr>
            <a:picLocks noChangeAspect="1"/>
          </p:cNvPicPr>
          <p:nvPr/>
        </p:nvPicPr>
        <p:blipFill>
          <a:blip r:embed="rId2"/>
          <a:stretch>
            <a:fillRect/>
          </a:stretch>
        </p:blipFill>
        <p:spPr>
          <a:xfrm>
            <a:off x="0" y="928557"/>
            <a:ext cx="12192000" cy="5929443"/>
          </a:xfrm>
          <a:prstGeom prst="rect">
            <a:avLst/>
          </a:prstGeom>
        </p:spPr>
      </p:pic>
    </p:spTree>
    <p:extLst>
      <p:ext uri="{BB962C8B-B14F-4D97-AF65-F5344CB8AC3E}">
        <p14:creationId xmlns:p14="http://schemas.microsoft.com/office/powerpoint/2010/main" val="2913515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9CA837-8811-42AB-13C1-6E5FF74D3B6F}"/>
              </a:ext>
            </a:extLst>
          </p:cNvPr>
          <p:cNvPicPr>
            <a:picLocks noChangeAspect="1"/>
          </p:cNvPicPr>
          <p:nvPr/>
        </p:nvPicPr>
        <p:blipFill>
          <a:blip r:embed="rId2"/>
          <a:stretch>
            <a:fillRect/>
          </a:stretch>
        </p:blipFill>
        <p:spPr>
          <a:xfrm>
            <a:off x="528637" y="804862"/>
            <a:ext cx="11134725" cy="5248275"/>
          </a:xfrm>
          <a:prstGeom prst="rect">
            <a:avLst/>
          </a:prstGeom>
        </p:spPr>
      </p:pic>
    </p:spTree>
    <p:extLst>
      <p:ext uri="{BB962C8B-B14F-4D97-AF65-F5344CB8AC3E}">
        <p14:creationId xmlns:p14="http://schemas.microsoft.com/office/powerpoint/2010/main" val="264184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289C18-1A71-53B0-C5B2-76B299A2F4F4}"/>
              </a:ext>
            </a:extLst>
          </p:cNvPr>
          <p:cNvPicPr>
            <a:picLocks noChangeAspect="1"/>
          </p:cNvPicPr>
          <p:nvPr/>
        </p:nvPicPr>
        <p:blipFill>
          <a:blip r:embed="rId2"/>
          <a:stretch>
            <a:fillRect/>
          </a:stretch>
        </p:blipFill>
        <p:spPr>
          <a:xfrm>
            <a:off x="481012" y="723900"/>
            <a:ext cx="11229975" cy="5410200"/>
          </a:xfrm>
          <a:prstGeom prst="rect">
            <a:avLst/>
          </a:prstGeom>
        </p:spPr>
      </p:pic>
    </p:spTree>
    <p:extLst>
      <p:ext uri="{BB962C8B-B14F-4D97-AF65-F5344CB8AC3E}">
        <p14:creationId xmlns:p14="http://schemas.microsoft.com/office/powerpoint/2010/main" val="4017218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47A518-E3BA-196A-02E9-24215A4A08ED}"/>
              </a:ext>
            </a:extLst>
          </p:cNvPr>
          <p:cNvPicPr>
            <a:picLocks noChangeAspect="1"/>
          </p:cNvPicPr>
          <p:nvPr/>
        </p:nvPicPr>
        <p:blipFill>
          <a:blip r:embed="rId2"/>
          <a:stretch>
            <a:fillRect/>
          </a:stretch>
        </p:blipFill>
        <p:spPr>
          <a:xfrm>
            <a:off x="490537" y="633412"/>
            <a:ext cx="11210925" cy="5591175"/>
          </a:xfrm>
          <a:prstGeom prst="rect">
            <a:avLst/>
          </a:prstGeom>
        </p:spPr>
      </p:pic>
    </p:spTree>
    <p:extLst>
      <p:ext uri="{BB962C8B-B14F-4D97-AF65-F5344CB8AC3E}">
        <p14:creationId xmlns:p14="http://schemas.microsoft.com/office/powerpoint/2010/main" val="3100722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D14AD6-A49D-ABA3-CECD-A9CA48899077}"/>
              </a:ext>
            </a:extLst>
          </p:cNvPr>
          <p:cNvPicPr>
            <a:picLocks noChangeAspect="1"/>
          </p:cNvPicPr>
          <p:nvPr/>
        </p:nvPicPr>
        <p:blipFill>
          <a:blip r:embed="rId2"/>
          <a:stretch>
            <a:fillRect/>
          </a:stretch>
        </p:blipFill>
        <p:spPr>
          <a:xfrm>
            <a:off x="438150" y="695325"/>
            <a:ext cx="11315700" cy="5467350"/>
          </a:xfrm>
          <a:prstGeom prst="rect">
            <a:avLst/>
          </a:prstGeom>
        </p:spPr>
      </p:pic>
    </p:spTree>
    <p:extLst>
      <p:ext uri="{BB962C8B-B14F-4D97-AF65-F5344CB8AC3E}">
        <p14:creationId xmlns:p14="http://schemas.microsoft.com/office/powerpoint/2010/main" val="692231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2DA816-7C40-3AAA-CFE5-02B2041A1FF2}"/>
              </a:ext>
            </a:extLst>
          </p:cNvPr>
          <p:cNvPicPr>
            <a:picLocks noChangeAspect="1"/>
          </p:cNvPicPr>
          <p:nvPr/>
        </p:nvPicPr>
        <p:blipFill>
          <a:blip r:embed="rId2"/>
          <a:stretch>
            <a:fillRect/>
          </a:stretch>
        </p:blipFill>
        <p:spPr>
          <a:xfrm>
            <a:off x="57150" y="352425"/>
            <a:ext cx="12077700" cy="6153150"/>
          </a:xfrm>
          <a:prstGeom prst="rect">
            <a:avLst/>
          </a:prstGeom>
        </p:spPr>
      </p:pic>
    </p:spTree>
    <p:extLst>
      <p:ext uri="{BB962C8B-B14F-4D97-AF65-F5344CB8AC3E}">
        <p14:creationId xmlns:p14="http://schemas.microsoft.com/office/powerpoint/2010/main" val="9442390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EDED33-D930-5D50-CEED-BBC67813F2E1}"/>
              </a:ext>
            </a:extLst>
          </p:cNvPr>
          <p:cNvPicPr>
            <a:picLocks noChangeAspect="1"/>
          </p:cNvPicPr>
          <p:nvPr/>
        </p:nvPicPr>
        <p:blipFill>
          <a:blip r:embed="rId2"/>
          <a:stretch>
            <a:fillRect/>
          </a:stretch>
        </p:blipFill>
        <p:spPr>
          <a:xfrm>
            <a:off x="395287" y="766762"/>
            <a:ext cx="11401425" cy="5324475"/>
          </a:xfrm>
          <a:prstGeom prst="rect">
            <a:avLst/>
          </a:prstGeom>
        </p:spPr>
      </p:pic>
    </p:spTree>
    <p:extLst>
      <p:ext uri="{BB962C8B-B14F-4D97-AF65-F5344CB8AC3E}">
        <p14:creationId xmlns:p14="http://schemas.microsoft.com/office/powerpoint/2010/main" val="2891043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158E60-A45D-7B56-1188-ACC52EFD7E18}"/>
              </a:ext>
            </a:extLst>
          </p:cNvPr>
          <p:cNvPicPr>
            <a:picLocks noChangeAspect="1"/>
          </p:cNvPicPr>
          <p:nvPr/>
        </p:nvPicPr>
        <p:blipFill>
          <a:blip r:embed="rId2"/>
          <a:stretch>
            <a:fillRect/>
          </a:stretch>
        </p:blipFill>
        <p:spPr>
          <a:xfrm>
            <a:off x="466725" y="814387"/>
            <a:ext cx="11258550" cy="5229225"/>
          </a:xfrm>
          <a:prstGeom prst="rect">
            <a:avLst/>
          </a:prstGeom>
        </p:spPr>
      </p:pic>
    </p:spTree>
    <p:extLst>
      <p:ext uri="{BB962C8B-B14F-4D97-AF65-F5344CB8AC3E}">
        <p14:creationId xmlns:p14="http://schemas.microsoft.com/office/powerpoint/2010/main" val="2706606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6213C2-3490-EC93-5EEE-016BEBF2D5B6}"/>
              </a:ext>
            </a:extLst>
          </p:cNvPr>
          <p:cNvPicPr>
            <a:picLocks noChangeAspect="1"/>
          </p:cNvPicPr>
          <p:nvPr/>
        </p:nvPicPr>
        <p:blipFill>
          <a:blip r:embed="rId2"/>
          <a:stretch>
            <a:fillRect/>
          </a:stretch>
        </p:blipFill>
        <p:spPr>
          <a:xfrm>
            <a:off x="638175" y="671512"/>
            <a:ext cx="10915650" cy="5514975"/>
          </a:xfrm>
          <a:prstGeom prst="rect">
            <a:avLst/>
          </a:prstGeom>
        </p:spPr>
      </p:pic>
    </p:spTree>
    <p:extLst>
      <p:ext uri="{BB962C8B-B14F-4D97-AF65-F5344CB8AC3E}">
        <p14:creationId xmlns:p14="http://schemas.microsoft.com/office/powerpoint/2010/main" val="1922332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683894-4C39-89D0-60CF-019579EF3CFC}"/>
              </a:ext>
            </a:extLst>
          </p:cNvPr>
          <p:cNvPicPr>
            <a:picLocks noChangeAspect="1"/>
          </p:cNvPicPr>
          <p:nvPr/>
        </p:nvPicPr>
        <p:blipFill>
          <a:blip r:embed="rId2"/>
          <a:stretch>
            <a:fillRect/>
          </a:stretch>
        </p:blipFill>
        <p:spPr>
          <a:xfrm>
            <a:off x="595312" y="681037"/>
            <a:ext cx="11001375" cy="5495925"/>
          </a:xfrm>
          <a:prstGeom prst="rect">
            <a:avLst/>
          </a:prstGeom>
        </p:spPr>
      </p:pic>
    </p:spTree>
    <p:extLst>
      <p:ext uri="{BB962C8B-B14F-4D97-AF65-F5344CB8AC3E}">
        <p14:creationId xmlns:p14="http://schemas.microsoft.com/office/powerpoint/2010/main" val="30356550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C5924D-5701-5B9E-A3ED-21A3980DE90E}"/>
              </a:ext>
            </a:extLst>
          </p:cNvPr>
          <p:cNvPicPr>
            <a:picLocks noChangeAspect="1"/>
          </p:cNvPicPr>
          <p:nvPr/>
        </p:nvPicPr>
        <p:blipFill>
          <a:blip r:embed="rId2"/>
          <a:stretch>
            <a:fillRect/>
          </a:stretch>
        </p:blipFill>
        <p:spPr>
          <a:xfrm>
            <a:off x="3481387" y="1452562"/>
            <a:ext cx="5229225" cy="3952875"/>
          </a:xfrm>
          <a:prstGeom prst="rect">
            <a:avLst/>
          </a:prstGeom>
        </p:spPr>
      </p:pic>
    </p:spTree>
    <p:extLst>
      <p:ext uri="{BB962C8B-B14F-4D97-AF65-F5344CB8AC3E}">
        <p14:creationId xmlns:p14="http://schemas.microsoft.com/office/powerpoint/2010/main" val="3667949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295478-3D1E-21DC-3551-2239897F2849}"/>
              </a:ext>
            </a:extLst>
          </p:cNvPr>
          <p:cNvPicPr>
            <a:picLocks noChangeAspect="1"/>
          </p:cNvPicPr>
          <p:nvPr/>
        </p:nvPicPr>
        <p:blipFill>
          <a:blip r:embed="rId2"/>
          <a:stretch>
            <a:fillRect/>
          </a:stretch>
        </p:blipFill>
        <p:spPr>
          <a:xfrm>
            <a:off x="1738312" y="1795462"/>
            <a:ext cx="8715375" cy="3267075"/>
          </a:xfrm>
          <a:prstGeom prst="rect">
            <a:avLst/>
          </a:prstGeom>
        </p:spPr>
      </p:pic>
    </p:spTree>
    <p:extLst>
      <p:ext uri="{BB962C8B-B14F-4D97-AF65-F5344CB8AC3E}">
        <p14:creationId xmlns:p14="http://schemas.microsoft.com/office/powerpoint/2010/main" val="1781688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Learning">
            <a:extLst>
              <a:ext uri="{FF2B5EF4-FFF2-40B4-BE49-F238E27FC236}">
                <a16:creationId xmlns:a16="http://schemas.microsoft.com/office/drawing/2014/main" id="{7F9E699F-464D-52FF-C412-737978ADD5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2750" y="1857375"/>
            <a:ext cx="62865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789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49A195-5C67-394B-A9CF-BB3B1D64940B}"/>
              </a:ext>
            </a:extLst>
          </p:cNvPr>
          <p:cNvSpPr txBox="1"/>
          <p:nvPr/>
        </p:nvSpPr>
        <p:spPr>
          <a:xfrm>
            <a:off x="0" y="992067"/>
            <a:ext cx="12192001" cy="5078313"/>
          </a:xfrm>
          <a:prstGeom prst="rect">
            <a:avLst/>
          </a:prstGeom>
          <a:noFill/>
        </p:spPr>
        <p:txBody>
          <a:bodyPr wrap="square">
            <a:spAutoFit/>
          </a:bodyPr>
          <a:lstStyle/>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Agents:</a:t>
            </a:r>
            <a:r>
              <a:rPr lang="en-US" sz="1200" b="0" i="0" dirty="0">
                <a:solidFill>
                  <a:srgbClr val="273239"/>
                </a:solidFill>
                <a:effectLst/>
                <a:highlight>
                  <a:srgbClr val="FFFFFF"/>
                </a:highlight>
                <a:latin typeface="Nunito" pitchFamily="2" charset="0"/>
              </a:rPr>
              <a:t> Entities that operate within an environment, making decisions and taking actions.</a:t>
            </a:r>
          </a:p>
          <a:p>
            <a:pPr algn="l" fontAlgn="base"/>
            <a:endParaRPr lang="en-US" sz="1200" b="0" i="0" dirty="0">
              <a:solidFill>
                <a:srgbClr val="273239"/>
              </a:solidFill>
              <a:effectLst/>
              <a:highlight>
                <a:srgbClr val="FFFFFF"/>
              </a:highlight>
              <a:latin typeface="Nunito" pitchFamily="2" charset="0"/>
            </a:endParaRPr>
          </a:p>
          <a:p>
            <a:pPr algn="l" fontAlgn="base">
              <a:buFont typeface="+mj-lt"/>
              <a:buAutoNum type="arabicPeriod"/>
            </a:pPr>
            <a:r>
              <a:rPr lang="en-US" sz="1200" b="1" i="0" dirty="0">
                <a:solidFill>
                  <a:srgbClr val="273239"/>
                </a:solidFill>
                <a:effectLst/>
                <a:highlight>
                  <a:srgbClr val="FFFFFF"/>
                </a:highlight>
                <a:latin typeface="Nunito" pitchFamily="2" charset="0"/>
              </a:rPr>
              <a:t>States:</a:t>
            </a:r>
            <a:r>
              <a:rPr lang="en-US" sz="1200" b="0" i="0" dirty="0">
                <a:solidFill>
                  <a:srgbClr val="273239"/>
                </a:solidFill>
                <a:effectLst/>
                <a:highlight>
                  <a:srgbClr val="FFFFFF"/>
                </a:highlight>
                <a:latin typeface="Nunito" pitchFamily="2" charset="0"/>
              </a:rPr>
              <a:t> Variables that identify an agent’s current position in the environment.</a:t>
            </a:r>
          </a:p>
          <a:p>
            <a:pPr algn="l" fontAlgn="base">
              <a:buFont typeface="+mj-lt"/>
              <a:buAutoNum type="arabicPeriod" startAt="2"/>
            </a:pPr>
            <a:r>
              <a:rPr lang="en-US" sz="1200" b="1" i="0" dirty="0">
                <a:solidFill>
                  <a:srgbClr val="273239"/>
                </a:solidFill>
                <a:effectLst/>
                <a:highlight>
                  <a:srgbClr val="FFFFFF"/>
                </a:highlight>
                <a:latin typeface="Nunito" pitchFamily="2" charset="0"/>
              </a:rPr>
              <a:t>Actions:</a:t>
            </a:r>
            <a:r>
              <a:rPr lang="en-US" sz="1200" b="0" i="0" dirty="0">
                <a:solidFill>
                  <a:srgbClr val="273239"/>
                </a:solidFill>
                <a:effectLst/>
                <a:highlight>
                  <a:srgbClr val="FFFFFF"/>
                </a:highlight>
                <a:latin typeface="Nunito" pitchFamily="2" charset="0"/>
              </a:rPr>
              <a:t> Operations undertaken by the agent in specific states.</a:t>
            </a:r>
          </a:p>
          <a:p>
            <a:pPr algn="l" fontAlgn="base">
              <a:buFont typeface="+mj-lt"/>
              <a:buAutoNum type="arabicPeriod" startAt="3"/>
            </a:pPr>
            <a:r>
              <a:rPr lang="en-US" sz="1200" b="1" i="0" dirty="0">
                <a:solidFill>
                  <a:srgbClr val="273239"/>
                </a:solidFill>
                <a:effectLst/>
                <a:highlight>
                  <a:srgbClr val="FFFFFF"/>
                </a:highlight>
                <a:latin typeface="Nunito" pitchFamily="2" charset="0"/>
              </a:rPr>
              <a:t>Rewards:</a:t>
            </a:r>
            <a:r>
              <a:rPr lang="en-US" sz="1200" b="0" i="0" dirty="0">
                <a:solidFill>
                  <a:srgbClr val="273239"/>
                </a:solidFill>
                <a:effectLst/>
                <a:highlight>
                  <a:srgbClr val="FFFFFF"/>
                </a:highlight>
                <a:latin typeface="Nunito" pitchFamily="2" charset="0"/>
              </a:rPr>
              <a:t> Positive or negative responses provided to the agent based on its actions.</a:t>
            </a:r>
          </a:p>
          <a:p>
            <a:pPr algn="l" fontAlgn="base">
              <a:buFont typeface="+mj-lt"/>
              <a:buAutoNum type="arabicPeriod" startAt="4"/>
            </a:pPr>
            <a:r>
              <a:rPr lang="en-US" sz="1200" b="1" i="0" dirty="0">
                <a:solidFill>
                  <a:srgbClr val="273239"/>
                </a:solidFill>
                <a:effectLst/>
                <a:highlight>
                  <a:srgbClr val="FFFFFF"/>
                </a:highlight>
                <a:latin typeface="Nunito" pitchFamily="2" charset="0"/>
              </a:rPr>
              <a:t>Episodes:</a:t>
            </a:r>
            <a:r>
              <a:rPr lang="en-US" sz="1200" b="0" i="0" dirty="0">
                <a:solidFill>
                  <a:srgbClr val="273239"/>
                </a:solidFill>
                <a:effectLst/>
                <a:highlight>
                  <a:srgbClr val="FFFFFF"/>
                </a:highlight>
                <a:latin typeface="Nunito" pitchFamily="2" charset="0"/>
              </a:rPr>
              <a:t> Instances where an agent concludes its actions, marking the end of an episode.</a:t>
            </a:r>
          </a:p>
          <a:p>
            <a:pPr algn="l" fontAlgn="base">
              <a:buFont typeface="+mj-lt"/>
              <a:buAutoNum type="arabicPeriod" startAt="5"/>
            </a:pPr>
            <a:r>
              <a:rPr lang="en-US" sz="1200" b="1" i="0" dirty="0">
                <a:solidFill>
                  <a:srgbClr val="273239"/>
                </a:solidFill>
                <a:effectLst/>
                <a:highlight>
                  <a:srgbClr val="FFFFFF"/>
                </a:highlight>
                <a:latin typeface="Nunito" pitchFamily="2" charset="0"/>
              </a:rPr>
              <a:t>Q-values:</a:t>
            </a:r>
            <a:r>
              <a:rPr lang="en-US" sz="1200" b="0" i="0" dirty="0">
                <a:solidFill>
                  <a:srgbClr val="273239"/>
                </a:solidFill>
                <a:effectLst/>
                <a:highlight>
                  <a:srgbClr val="FFFFFF"/>
                </a:highlight>
                <a:latin typeface="Nunito" pitchFamily="2" charset="0"/>
              </a:rPr>
              <a:t> Metrics used to evaluate actions at specific states.</a:t>
            </a:r>
          </a:p>
          <a:p>
            <a:pPr algn="l" rtl="0" fontAlgn="base"/>
            <a:endParaRPr lang="en-US" sz="1200" b="0" i="0" dirty="0">
              <a:solidFill>
                <a:srgbClr val="273239"/>
              </a:solidFill>
              <a:effectLst/>
              <a:highlight>
                <a:srgbClr val="FFFFFF"/>
              </a:highlight>
              <a:latin typeface="Nunito" pitchFamily="2" charset="0"/>
            </a:endParaRPr>
          </a:p>
          <a:p>
            <a:pPr algn="l" rtl="0" fontAlgn="base"/>
            <a:r>
              <a:rPr lang="en-US" sz="1200" b="0" i="0" dirty="0">
                <a:solidFill>
                  <a:srgbClr val="273239"/>
                </a:solidFill>
                <a:effectLst/>
                <a:highlight>
                  <a:srgbClr val="FFFFFF"/>
                </a:highlight>
                <a:latin typeface="Nunito" pitchFamily="2" charset="0"/>
              </a:rPr>
              <a:t>There are two methods for determining Q-values:</a:t>
            </a:r>
          </a:p>
          <a:p>
            <a:pPr algn="l" rtl="0" fontAlgn="base"/>
            <a:endParaRPr lang="en-US" sz="1200" b="1" i="0" dirty="0">
              <a:solidFill>
                <a:srgbClr val="273239"/>
              </a:solidFill>
              <a:effectLst/>
              <a:highlight>
                <a:srgbClr val="FFFFFF"/>
              </a:highlight>
              <a:latin typeface="Nunito" pitchFamily="2" charset="0"/>
            </a:endParaRPr>
          </a:p>
          <a:p>
            <a:pPr algn="l" rtl="0" fontAlgn="base"/>
            <a:r>
              <a:rPr lang="en-US" sz="1200" b="1" i="0" dirty="0">
                <a:solidFill>
                  <a:srgbClr val="273239"/>
                </a:solidFill>
                <a:effectLst/>
                <a:highlight>
                  <a:srgbClr val="FFFFFF"/>
                </a:highlight>
                <a:latin typeface="Nunito" pitchFamily="2" charset="0"/>
              </a:rPr>
              <a:t>Temporal Difference:</a:t>
            </a:r>
            <a:r>
              <a:rPr lang="en-US" sz="1200" b="0" i="0" dirty="0">
                <a:solidFill>
                  <a:srgbClr val="273239"/>
                </a:solidFill>
                <a:effectLst/>
                <a:highlight>
                  <a:srgbClr val="FFFFFF"/>
                </a:highlight>
                <a:latin typeface="Nunito" pitchFamily="2" charset="0"/>
              </a:rPr>
              <a:t> Calculated by comparing the current state and action values with the previous ones.</a:t>
            </a:r>
          </a:p>
          <a:p>
            <a:pPr algn="l" rtl="0" fontAlgn="base"/>
            <a:endParaRPr lang="en-US" sz="1200" b="1" i="0" dirty="0">
              <a:solidFill>
                <a:srgbClr val="273239"/>
              </a:solidFill>
              <a:effectLst/>
              <a:highlight>
                <a:srgbClr val="FFFFFF"/>
              </a:highlight>
              <a:latin typeface="Nunito" pitchFamily="2" charset="0"/>
            </a:endParaRPr>
          </a:p>
          <a:p>
            <a:pPr algn="l" rtl="0" fontAlgn="base"/>
            <a:r>
              <a:rPr lang="en-US" sz="1200" b="1" i="0" dirty="0">
                <a:solidFill>
                  <a:srgbClr val="273239"/>
                </a:solidFill>
                <a:effectLst/>
                <a:highlight>
                  <a:srgbClr val="FFFFFF"/>
                </a:highlight>
                <a:latin typeface="Nunito" pitchFamily="2" charset="0"/>
              </a:rPr>
              <a:t>Bellman’s Equation: </a:t>
            </a:r>
            <a:r>
              <a:rPr lang="en-US" sz="1200" b="0" i="0" dirty="0">
                <a:solidFill>
                  <a:srgbClr val="273239"/>
                </a:solidFill>
                <a:effectLst/>
                <a:highlight>
                  <a:srgbClr val="FFFFFF"/>
                </a:highlight>
                <a:latin typeface="Nunito" pitchFamily="2" charset="0"/>
              </a:rPr>
              <a:t>A recursive formula invented by Richard Bellman in 1957, used to calculate the value of a given state and determine its optimal position. It provides a recursive formula for calculating the value of a given state in a</a:t>
            </a:r>
            <a:r>
              <a:rPr lang="en-US" sz="1200" b="0" i="0" u="sng" dirty="0">
                <a:solidFill>
                  <a:srgbClr val="273239"/>
                </a:solidFill>
                <a:effectLst/>
                <a:highlight>
                  <a:srgbClr val="FFFFFF"/>
                </a:highlight>
                <a:latin typeface="Nunito" pitchFamily="2" charset="0"/>
                <a:hlinkClick r:id="rId2"/>
              </a:rPr>
              <a:t> Markov Decision Process </a:t>
            </a:r>
            <a:r>
              <a:rPr lang="en-US" sz="1200" b="0" i="0" dirty="0">
                <a:solidFill>
                  <a:srgbClr val="273239"/>
                </a:solidFill>
                <a:effectLst/>
                <a:highlight>
                  <a:srgbClr val="FFFFFF"/>
                </a:highlight>
                <a:latin typeface="Nunito" pitchFamily="2" charset="0"/>
              </a:rPr>
              <a:t>(MDP) and is particularly influential in the context of Q-learning and optimal decision-making.</a:t>
            </a:r>
          </a:p>
          <a:p>
            <a:pPr algn="l" rtl="0" fontAlgn="base"/>
            <a:endParaRPr lang="en-US" sz="1200" b="0" i="0" dirty="0">
              <a:solidFill>
                <a:srgbClr val="273239"/>
              </a:solidFill>
              <a:effectLst/>
              <a:highlight>
                <a:srgbClr val="FFFFFF"/>
              </a:highlight>
              <a:latin typeface="Nunito" pitchFamily="2" charset="0"/>
            </a:endParaRPr>
          </a:p>
          <a:p>
            <a:pPr algn="l" rtl="0" fontAlgn="base"/>
            <a:r>
              <a:rPr lang="en-US" sz="1200" b="0" i="0" dirty="0">
                <a:solidFill>
                  <a:srgbClr val="273239"/>
                </a:solidFill>
                <a:effectLst/>
                <a:highlight>
                  <a:srgbClr val="FFFFFF"/>
                </a:highlight>
                <a:latin typeface="Nunito" pitchFamily="2" charset="0"/>
              </a:rPr>
              <a:t>The Equation is expressed as :</a:t>
            </a:r>
          </a:p>
          <a:p>
            <a:pPr algn="l" rtl="0" fontAlgn="base"/>
            <a:r>
              <a:rPr lang="en-US" sz="1200" b="0" i="0" dirty="0">
                <a:solidFill>
                  <a:srgbClr val="273239"/>
                </a:solidFill>
                <a:effectLst/>
                <a:highlight>
                  <a:srgbClr val="FFFFFF"/>
                </a:highlight>
                <a:latin typeface="KaTeX_Main"/>
              </a:rPr>
              <a:t>𝑄(𝑠,𝑎)=𝑅(𝑠,𝑎)+𝛾𝑚𝑎𝑥𝑎𝑄(𝑠’,𝑎)</a:t>
            </a:r>
            <a:r>
              <a:rPr lang="en-US" sz="1200" b="0" i="1" dirty="0">
                <a:solidFill>
                  <a:srgbClr val="273239"/>
                </a:solidFill>
                <a:effectLst/>
                <a:highlight>
                  <a:srgbClr val="FFFFFF"/>
                </a:highlight>
                <a:latin typeface="KaTeX_Math"/>
              </a:rPr>
              <a:t>Q</a:t>
            </a:r>
            <a:r>
              <a:rPr lang="en-US" sz="1200" b="0" i="0" dirty="0">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s</a:t>
            </a:r>
            <a:r>
              <a:rPr lang="en-US" sz="1200" b="0" i="0" dirty="0" err="1">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a</a:t>
            </a:r>
            <a:r>
              <a:rPr lang="en-US" sz="1200" b="0" i="0" dirty="0">
                <a:solidFill>
                  <a:srgbClr val="273239"/>
                </a:solidFill>
                <a:effectLst/>
                <a:highlight>
                  <a:srgbClr val="FFFFFF"/>
                </a:highlight>
                <a:latin typeface="KaTeX_Main"/>
              </a:rPr>
              <a:t>)=</a:t>
            </a:r>
            <a:r>
              <a:rPr lang="en-US" sz="1200" b="0" i="1" dirty="0">
                <a:solidFill>
                  <a:srgbClr val="273239"/>
                </a:solidFill>
                <a:effectLst/>
                <a:highlight>
                  <a:srgbClr val="FFFFFF"/>
                </a:highlight>
                <a:latin typeface="KaTeX_Math"/>
              </a:rPr>
              <a:t>R</a:t>
            </a:r>
            <a:r>
              <a:rPr lang="en-US" sz="1200" b="0" i="0" dirty="0">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s</a:t>
            </a:r>
            <a:r>
              <a:rPr lang="en-US" sz="1200" b="0" i="0" dirty="0" err="1">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a</a:t>
            </a:r>
            <a:r>
              <a:rPr lang="en-US" sz="1200" b="0" i="0" dirty="0">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γmaxa</a:t>
            </a:r>
            <a:r>
              <a:rPr lang="en-US" sz="1200" b="0" i="0" dirty="0">
                <a:solidFill>
                  <a:srgbClr val="273239"/>
                </a:solidFill>
                <a:effectLst/>
                <a:highlight>
                  <a:srgbClr val="FFFFFF"/>
                </a:highlight>
                <a:latin typeface="KaTeX_Main"/>
              </a:rPr>
              <a:t>​</a:t>
            </a:r>
            <a:r>
              <a:rPr lang="en-US" sz="1200" b="0" i="1" dirty="0">
                <a:solidFill>
                  <a:srgbClr val="273239"/>
                </a:solidFill>
                <a:effectLst/>
                <a:highlight>
                  <a:srgbClr val="FFFFFF"/>
                </a:highlight>
                <a:latin typeface="KaTeX_Math"/>
              </a:rPr>
              <a:t>Q</a:t>
            </a:r>
            <a:r>
              <a:rPr lang="en-US" sz="1200" b="0" i="0" dirty="0">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s</a:t>
            </a:r>
            <a:r>
              <a:rPr lang="en-US" sz="1200" b="0" i="0" dirty="0" err="1">
                <a:solidFill>
                  <a:srgbClr val="273239"/>
                </a:solidFill>
                <a:effectLst/>
                <a:highlight>
                  <a:srgbClr val="FFFFFF"/>
                </a:highlight>
                <a:latin typeface="KaTeX_Main"/>
              </a:rPr>
              <a:t>’,</a:t>
            </a:r>
            <a:r>
              <a:rPr lang="en-US" sz="1200" b="0" i="1" dirty="0" err="1">
                <a:solidFill>
                  <a:srgbClr val="273239"/>
                </a:solidFill>
                <a:effectLst/>
                <a:highlight>
                  <a:srgbClr val="FFFFFF"/>
                </a:highlight>
                <a:latin typeface="KaTeX_Math"/>
              </a:rPr>
              <a:t>a</a:t>
            </a:r>
            <a:r>
              <a:rPr lang="en-US" sz="1200" b="0" i="0" dirty="0">
                <a:solidFill>
                  <a:srgbClr val="273239"/>
                </a:solidFill>
                <a:effectLst/>
                <a:highlight>
                  <a:srgbClr val="FFFFFF"/>
                </a:highlight>
                <a:latin typeface="KaTeX_Main"/>
              </a:rPr>
              <a:t>)</a:t>
            </a:r>
            <a:endParaRPr lang="en-US" sz="1200" b="0" i="0" dirty="0">
              <a:solidFill>
                <a:srgbClr val="273239"/>
              </a:solidFill>
              <a:effectLst/>
              <a:highlight>
                <a:srgbClr val="FFFFFF"/>
              </a:highlight>
              <a:latin typeface="Nunito" pitchFamily="2" charset="0"/>
            </a:endParaRPr>
          </a:p>
          <a:p>
            <a:pPr algn="l" rtl="0" fontAlgn="base"/>
            <a:endParaRPr lang="en-US" sz="1200" b="0" i="0" dirty="0">
              <a:solidFill>
                <a:srgbClr val="273239"/>
              </a:solidFill>
              <a:effectLst/>
              <a:highlight>
                <a:srgbClr val="FFFFFF"/>
              </a:highlight>
              <a:latin typeface="Nunito" pitchFamily="2" charset="0"/>
            </a:endParaRPr>
          </a:p>
          <a:p>
            <a:pPr algn="l" rtl="0" fontAlgn="base"/>
            <a:r>
              <a:rPr lang="en-US" sz="1200" b="0" i="0" dirty="0">
                <a:solidFill>
                  <a:srgbClr val="273239"/>
                </a:solidFill>
                <a:effectLst/>
                <a:highlight>
                  <a:srgbClr val="FFFFFF"/>
                </a:highlight>
                <a:latin typeface="Nunito" pitchFamily="2" charset="0"/>
              </a:rPr>
              <a:t>Where,</a:t>
            </a:r>
          </a:p>
          <a:p>
            <a:pPr algn="l" rtl="0" fontAlgn="base"/>
            <a:endParaRPr lang="en-US" sz="1200" b="0"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0" i="1" dirty="0">
                <a:solidFill>
                  <a:srgbClr val="273239"/>
                </a:solidFill>
                <a:effectLst/>
                <a:highlight>
                  <a:srgbClr val="FFFFFF"/>
                </a:highlight>
                <a:latin typeface="Nunito" pitchFamily="2" charset="0"/>
              </a:rPr>
              <a:t>Q</a:t>
            </a:r>
            <a:r>
              <a:rPr lang="en-US" sz="1200" b="0" i="0" dirty="0">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s</a:t>
            </a:r>
            <a:r>
              <a:rPr lang="en-US" sz="1200" b="0" i="0" dirty="0" err="1">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a</a:t>
            </a:r>
            <a:r>
              <a:rPr lang="en-US" sz="1200" b="0" i="0" dirty="0">
                <a:solidFill>
                  <a:srgbClr val="273239"/>
                </a:solidFill>
                <a:effectLst/>
                <a:highlight>
                  <a:srgbClr val="FFFFFF"/>
                </a:highlight>
                <a:latin typeface="Nunito" pitchFamily="2" charset="0"/>
              </a:rPr>
              <a:t>) is the Q-value for a given state-action pair</a:t>
            </a:r>
          </a:p>
          <a:p>
            <a:pPr algn="l" fontAlgn="base">
              <a:buFont typeface="Arial" panose="020B0604020202020204" pitchFamily="34" charset="0"/>
              <a:buChar char="•"/>
            </a:pPr>
            <a:r>
              <a:rPr lang="en-US" sz="1200" b="0" i="1" dirty="0">
                <a:solidFill>
                  <a:srgbClr val="273239"/>
                </a:solidFill>
                <a:effectLst/>
                <a:highlight>
                  <a:srgbClr val="FFFFFF"/>
                </a:highlight>
                <a:latin typeface="Nunito" pitchFamily="2" charset="0"/>
              </a:rPr>
              <a:t>R</a:t>
            </a:r>
            <a:r>
              <a:rPr lang="en-US" sz="1200" b="0" i="0" dirty="0">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s</a:t>
            </a:r>
            <a:r>
              <a:rPr lang="en-US" sz="1200" b="0" i="0" dirty="0" err="1">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a</a:t>
            </a:r>
            <a:r>
              <a:rPr lang="en-US" sz="1200" b="0" i="0" dirty="0">
                <a:solidFill>
                  <a:srgbClr val="273239"/>
                </a:solidFill>
                <a:effectLst/>
                <a:highlight>
                  <a:srgbClr val="FFFFFF"/>
                </a:highlight>
                <a:latin typeface="Nunito" pitchFamily="2" charset="0"/>
              </a:rPr>
              <a:t>) is the immediate reward for taking action </a:t>
            </a:r>
            <a:r>
              <a:rPr lang="en-US" sz="1200" b="0" i="1" dirty="0">
                <a:solidFill>
                  <a:srgbClr val="273239"/>
                </a:solidFill>
                <a:effectLst/>
                <a:highlight>
                  <a:srgbClr val="FFFFFF"/>
                </a:highlight>
                <a:latin typeface="Nunito" pitchFamily="2" charset="0"/>
              </a:rPr>
              <a:t>a</a:t>
            </a:r>
            <a:r>
              <a:rPr lang="en-US" sz="1200" b="0" i="0" dirty="0">
                <a:solidFill>
                  <a:srgbClr val="273239"/>
                </a:solidFill>
                <a:effectLst/>
                <a:highlight>
                  <a:srgbClr val="FFFFFF"/>
                </a:highlight>
                <a:latin typeface="Nunito" pitchFamily="2" charset="0"/>
              </a:rPr>
              <a:t> in state </a:t>
            </a:r>
            <a:r>
              <a:rPr lang="en-US" sz="1200" b="0" i="1" dirty="0">
                <a:solidFill>
                  <a:srgbClr val="273239"/>
                </a:solidFill>
                <a:effectLst/>
                <a:highlight>
                  <a:srgbClr val="FFFFFF"/>
                </a:highlight>
                <a:latin typeface="Nunito" pitchFamily="2" charset="0"/>
              </a:rPr>
              <a:t>s</a:t>
            </a:r>
            <a:r>
              <a:rPr lang="en-US" sz="1200" b="0" i="0" dirty="0">
                <a:solidFill>
                  <a:srgbClr val="273239"/>
                </a:solidFill>
                <a:effectLst/>
                <a:highlight>
                  <a:srgbClr val="FFFFFF"/>
                </a:highlight>
                <a:latin typeface="Nunito" pitchFamily="2" charset="0"/>
              </a:rPr>
              <a:t>.</a:t>
            </a:r>
          </a:p>
          <a:p>
            <a:pPr algn="l" fontAlgn="base">
              <a:buFont typeface="Arial" panose="020B0604020202020204" pitchFamily="34" charset="0"/>
              <a:buChar char="•"/>
            </a:pPr>
            <a:r>
              <a:rPr lang="en-US" sz="1200" b="0" i="0" dirty="0">
                <a:solidFill>
                  <a:srgbClr val="273239"/>
                </a:solidFill>
                <a:effectLst/>
                <a:highlight>
                  <a:srgbClr val="FFFFFF"/>
                </a:highlight>
                <a:latin typeface="Nunito" pitchFamily="2" charset="0"/>
              </a:rPr>
              <a:t>gamma is the discount factor, representing the importance of future rewards.</a:t>
            </a:r>
          </a:p>
          <a:p>
            <a:pPr algn="l" fontAlgn="base">
              <a:buFont typeface="Arial" panose="020B0604020202020204" pitchFamily="34" charset="0"/>
              <a:buChar char="•"/>
            </a:pPr>
            <a:r>
              <a:rPr lang="en-US" sz="1200" b="0" i="0" dirty="0" err="1">
                <a:solidFill>
                  <a:srgbClr val="273239"/>
                </a:solidFill>
                <a:effectLst/>
                <a:highlight>
                  <a:srgbClr val="FFFFFF"/>
                </a:highlight>
                <a:latin typeface="Nunito" pitchFamily="2" charset="0"/>
              </a:rPr>
              <a:t>max</a:t>
            </a:r>
            <a:r>
              <a:rPr lang="en-US" sz="1200" b="0" i="1" baseline="-25000" dirty="0" err="1">
                <a:solidFill>
                  <a:srgbClr val="273239"/>
                </a:solidFill>
                <a:effectLst/>
                <a:highlight>
                  <a:srgbClr val="FFFFFF"/>
                </a:highlight>
                <a:latin typeface="Nunito" pitchFamily="2" charset="0"/>
              </a:rPr>
              <a:t>a</a:t>
            </a:r>
            <a:r>
              <a:rPr lang="en-US" sz="1200" b="0" i="0" dirty="0">
                <a:solidFill>
                  <a:srgbClr val="273239"/>
                </a:solidFill>
                <a:effectLst/>
                <a:highlight>
                  <a:srgbClr val="FFFFFF"/>
                </a:highlight>
                <a:latin typeface="Nunito" pitchFamily="2" charset="0"/>
              </a:rPr>
              <a:t>​</a:t>
            </a:r>
            <a:r>
              <a:rPr lang="en-US" sz="1200" b="0" i="1" dirty="0">
                <a:solidFill>
                  <a:srgbClr val="273239"/>
                </a:solidFill>
                <a:effectLst/>
                <a:highlight>
                  <a:srgbClr val="FFFFFF"/>
                </a:highlight>
                <a:latin typeface="Nunito" pitchFamily="2" charset="0"/>
              </a:rPr>
              <a:t>Q</a:t>
            </a:r>
            <a:r>
              <a:rPr lang="en-US" sz="1200" b="0" i="0" dirty="0">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s</a:t>
            </a:r>
            <a:r>
              <a:rPr lang="en-US" sz="1200" b="0" i="0" dirty="0" err="1">
                <a:solidFill>
                  <a:srgbClr val="273239"/>
                </a:solidFill>
                <a:effectLst/>
                <a:highlight>
                  <a:srgbClr val="FFFFFF"/>
                </a:highlight>
                <a:latin typeface="Nunito" pitchFamily="2" charset="0"/>
              </a:rPr>
              <a:t>′,</a:t>
            </a:r>
            <a:r>
              <a:rPr lang="en-US" sz="1200" b="0" i="1" dirty="0" err="1">
                <a:solidFill>
                  <a:srgbClr val="273239"/>
                </a:solidFill>
                <a:effectLst/>
                <a:highlight>
                  <a:srgbClr val="FFFFFF"/>
                </a:highlight>
                <a:latin typeface="Nunito" pitchFamily="2" charset="0"/>
              </a:rPr>
              <a:t>a</a:t>
            </a:r>
            <a:r>
              <a:rPr lang="en-US" sz="1200" b="0" i="0" dirty="0">
                <a:solidFill>
                  <a:srgbClr val="273239"/>
                </a:solidFill>
                <a:effectLst/>
                <a:highlight>
                  <a:srgbClr val="FFFFFF"/>
                </a:highlight>
                <a:latin typeface="Nunito" pitchFamily="2" charset="0"/>
              </a:rPr>
              <a:t>) is the maximum Q-value for the next state ′</a:t>
            </a:r>
            <a:r>
              <a:rPr lang="en-US" sz="1200" b="0" i="1" dirty="0">
                <a:solidFill>
                  <a:srgbClr val="273239"/>
                </a:solidFill>
                <a:effectLst/>
                <a:highlight>
                  <a:srgbClr val="FFFFFF"/>
                </a:highlight>
                <a:latin typeface="Nunito" pitchFamily="2" charset="0"/>
              </a:rPr>
              <a:t>s</a:t>
            </a:r>
            <a:r>
              <a:rPr lang="en-US" sz="1200" b="0" i="0" dirty="0">
                <a:solidFill>
                  <a:srgbClr val="273239"/>
                </a:solidFill>
                <a:effectLst/>
                <a:highlight>
                  <a:srgbClr val="FFFFFF"/>
                </a:highlight>
                <a:latin typeface="Nunito" pitchFamily="2" charset="0"/>
              </a:rPr>
              <a:t>′ and all possible actions.</a:t>
            </a:r>
          </a:p>
          <a:p>
            <a:pPr algn="l" rtl="0" fontAlgn="base"/>
            <a:r>
              <a:rPr lang="en-US" sz="1200" b="0" i="0" dirty="0">
                <a:solidFill>
                  <a:srgbClr val="273239"/>
                </a:solidFill>
                <a:effectLst/>
                <a:highlight>
                  <a:srgbClr val="FFFFFF"/>
                </a:highlight>
                <a:latin typeface="Nunito" pitchFamily="2" charset="0"/>
              </a:rPr>
              <a:t>Bellman’s equation is crucial in reinforcement learning as it helps in evaluating the long-term expected rewards associated with different actions in a given state. It forms the basis for Q-learning algorithms, guiding agents to learn optimal policies through iterative updates based on observed experiences.</a:t>
            </a:r>
          </a:p>
        </p:txBody>
      </p:sp>
    </p:spTree>
    <p:extLst>
      <p:ext uri="{BB962C8B-B14F-4D97-AF65-F5344CB8AC3E}">
        <p14:creationId xmlns:p14="http://schemas.microsoft.com/office/powerpoint/2010/main" val="3289236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8066B2-F9D2-FC4B-5F8D-6FB408D54305}"/>
              </a:ext>
            </a:extLst>
          </p:cNvPr>
          <p:cNvSpPr txBox="1"/>
          <p:nvPr/>
        </p:nvSpPr>
        <p:spPr>
          <a:xfrm>
            <a:off x="253497" y="1166842"/>
            <a:ext cx="11443580" cy="4524315"/>
          </a:xfrm>
          <a:prstGeom prst="rect">
            <a:avLst/>
          </a:prstGeom>
          <a:noFill/>
        </p:spPr>
        <p:txBody>
          <a:bodyPr wrap="square">
            <a:spAutoFit/>
          </a:bodyPr>
          <a:lstStyle/>
          <a:p>
            <a:pPr algn="l" rtl="0" fontAlgn="base"/>
            <a:r>
              <a:rPr lang="en-US" b="0" i="0" dirty="0">
                <a:solidFill>
                  <a:srgbClr val="273239"/>
                </a:solidFill>
                <a:effectLst/>
                <a:highlight>
                  <a:srgbClr val="FFFFFF"/>
                </a:highlight>
                <a:latin typeface="Nunito" pitchFamily="2" charset="0"/>
              </a:rPr>
              <a:t>	The Q-table functions as a repository of rewards associated with optimal actions for each state in a given environment. It serves as a guide for the agent, indicating which actions are likely to yield positive outcomes in various scenarios.</a:t>
            </a:r>
          </a:p>
          <a:p>
            <a:pPr algn="l" rtl="0" fontAlgn="base"/>
            <a:endParaRPr lang="en-US" b="0" i="0" dirty="0">
              <a:solidFill>
                <a:srgbClr val="273239"/>
              </a:solidFill>
              <a:effectLst/>
              <a:highlight>
                <a:srgbClr val="FFFFFF"/>
              </a:highlight>
              <a:latin typeface="Nunito" pitchFamily="2" charset="0"/>
            </a:endParaRPr>
          </a:p>
          <a:p>
            <a:pPr algn="l" rtl="0" fontAlgn="base"/>
            <a:r>
              <a:rPr lang="en-US" b="0" i="0" dirty="0">
                <a:solidFill>
                  <a:srgbClr val="273239"/>
                </a:solidFill>
                <a:effectLst/>
                <a:highlight>
                  <a:srgbClr val="FFFFFF"/>
                </a:highlight>
                <a:latin typeface="Nunito" pitchFamily="2" charset="0"/>
              </a:rPr>
              <a:t>	Each row in the Q-table corresponds to a distinct situation the agent might face, while the columns represent the available actions. Through interactions with the environment and the receipt of rewards or penalties, the Q-table is dynamically updated to capture the model’s evolving understanding.</a:t>
            </a:r>
          </a:p>
          <a:p>
            <a:pPr algn="l" rtl="0" fontAlgn="base"/>
            <a:endParaRPr lang="en-US" b="0" i="0" dirty="0">
              <a:solidFill>
                <a:srgbClr val="273239"/>
              </a:solidFill>
              <a:effectLst/>
              <a:highlight>
                <a:srgbClr val="FFFFFF"/>
              </a:highlight>
              <a:latin typeface="Nunito" pitchFamily="2" charset="0"/>
            </a:endParaRPr>
          </a:p>
          <a:p>
            <a:pPr algn="l" rtl="0" fontAlgn="base"/>
            <a:r>
              <a:rPr lang="en-US" b="0" i="0" dirty="0">
                <a:solidFill>
                  <a:srgbClr val="273239"/>
                </a:solidFill>
                <a:effectLst/>
                <a:highlight>
                  <a:srgbClr val="FFFFFF"/>
                </a:highlight>
                <a:latin typeface="Nunito" pitchFamily="2" charset="0"/>
              </a:rPr>
              <a:t>	Reinforcement learning aims to enhance performance by refining the Q-table, enabling the agent to make informed decisions. As the Q-table undergoes continuous updates with more feedback, it becomes a more accurate resource, empowering the agent to make optimal choices and achieve superior results.</a:t>
            </a:r>
          </a:p>
          <a:p>
            <a:pPr algn="l" rtl="0" fontAlgn="base"/>
            <a:endParaRPr lang="en-US" b="0" i="0" dirty="0">
              <a:solidFill>
                <a:srgbClr val="273239"/>
              </a:solidFill>
              <a:effectLst/>
              <a:highlight>
                <a:srgbClr val="FFFFFF"/>
              </a:highlight>
              <a:latin typeface="Nunito" pitchFamily="2" charset="0"/>
            </a:endParaRPr>
          </a:p>
          <a:p>
            <a:pPr algn="l" rtl="0" fontAlgn="base"/>
            <a:r>
              <a:rPr lang="en-US" b="0" i="0" dirty="0">
                <a:solidFill>
                  <a:srgbClr val="273239"/>
                </a:solidFill>
                <a:effectLst/>
                <a:highlight>
                  <a:srgbClr val="FFFFFF"/>
                </a:highlight>
                <a:latin typeface="Nunito" pitchFamily="2" charset="0"/>
              </a:rPr>
              <a:t>	Crucially, the Q-table is closely tied to the </a:t>
            </a:r>
            <a:r>
              <a:rPr lang="en-US" b="0" i="0" u="sng" dirty="0">
                <a:solidFill>
                  <a:srgbClr val="273239"/>
                </a:solidFill>
                <a:effectLst/>
                <a:highlight>
                  <a:srgbClr val="FFFFFF"/>
                </a:highlight>
                <a:latin typeface="Nunito" pitchFamily="2" charset="0"/>
                <a:hlinkClick r:id="rId2"/>
              </a:rPr>
              <a:t>Q-function</a:t>
            </a:r>
            <a:r>
              <a:rPr lang="en-US" b="0" i="0" dirty="0">
                <a:solidFill>
                  <a:srgbClr val="273239"/>
                </a:solidFill>
                <a:effectLst/>
                <a:highlight>
                  <a:srgbClr val="FFFFFF"/>
                </a:highlight>
                <a:latin typeface="Nunito" pitchFamily="2" charset="0"/>
              </a:rPr>
              <a:t>, a mathematical expression that considers the current state and action, generating outputs that include anticipated future rewards for that specific state-action pair. By consulting the Q-table, the agent can retrieve expected future rewards, guiding it toward optimized decision-making and states.</a:t>
            </a:r>
          </a:p>
        </p:txBody>
      </p:sp>
    </p:spTree>
    <p:extLst>
      <p:ext uri="{BB962C8B-B14F-4D97-AF65-F5344CB8AC3E}">
        <p14:creationId xmlns:p14="http://schemas.microsoft.com/office/powerpoint/2010/main" val="1805440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A98E45-23EC-0155-2293-38802B877560}"/>
              </a:ext>
            </a:extLst>
          </p:cNvPr>
          <p:cNvSpPr txBox="1"/>
          <p:nvPr/>
        </p:nvSpPr>
        <p:spPr>
          <a:xfrm>
            <a:off x="360629" y="913873"/>
            <a:ext cx="11470741" cy="4247317"/>
          </a:xfrm>
          <a:prstGeom prst="rect">
            <a:avLst/>
          </a:prstGeom>
          <a:noFill/>
        </p:spPr>
        <p:txBody>
          <a:bodyPr wrap="square">
            <a:spAutoFit/>
          </a:bodyPr>
          <a:lstStyle/>
          <a:p>
            <a:pPr algn="l" fontAlgn="base"/>
            <a:r>
              <a:rPr lang="en-US" b="1" i="0" dirty="0">
                <a:solidFill>
                  <a:srgbClr val="273239"/>
                </a:solidFill>
                <a:effectLst/>
                <a:highlight>
                  <a:srgbClr val="FFFFFF"/>
                </a:highlight>
                <a:latin typeface="Nunito" pitchFamily="2" charset="0"/>
              </a:rPr>
              <a:t>Advantages:</a:t>
            </a:r>
          </a:p>
          <a:p>
            <a:pPr algn="l" fontAlgn="base"/>
            <a:endParaRPr lang="en-US"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Long-term outcomes, which are exceedingly challenging to accomplish, are best achieved with this strategy.</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This learning paradigm closely resembles how people learn. Consequently, it is almost ideal.</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The model has the ability to fix mistakes made during training.</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Once a model has fixed a mistake, there is virtually little probability that it will happen again.</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It can produce the ideal model to address a certain issue.</a:t>
            </a:r>
          </a:p>
          <a:p>
            <a:pPr algn="l" fontAlgn="base"/>
            <a:endParaRPr lang="en-US" b="0" i="0" dirty="0">
              <a:solidFill>
                <a:srgbClr val="273239"/>
              </a:solidFill>
              <a:effectLst/>
              <a:highlight>
                <a:srgbClr val="FFFFFF"/>
              </a:highlight>
              <a:latin typeface="Nunito" pitchFamily="2" charset="0"/>
            </a:endParaRPr>
          </a:p>
          <a:p>
            <a:pPr algn="l" fontAlgn="base"/>
            <a:r>
              <a:rPr lang="en-US" b="1" i="0" dirty="0">
                <a:solidFill>
                  <a:srgbClr val="273239"/>
                </a:solidFill>
                <a:effectLst/>
                <a:highlight>
                  <a:srgbClr val="FFFFFF"/>
                </a:highlight>
                <a:latin typeface="Nunito" pitchFamily="2" charset="0"/>
              </a:rPr>
              <a:t>Disadvantages:</a:t>
            </a:r>
          </a:p>
          <a:p>
            <a:pPr algn="l" fontAlgn="base"/>
            <a:endParaRPr lang="en-US"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Drawback of using actual samples. Think about the situation of robot learning, for instance. The hardware for robots is typically quite expensive, subject to deterioration, and in need of meticulous upkeep. The expense of fixing a robot system is high.</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Instead of abandoning reinforcement learning altogether, we can combine it with other techniques to alleviate many of its difficulties. </a:t>
            </a:r>
            <a:r>
              <a:rPr lang="en-US" b="0" i="0" u="sng" dirty="0">
                <a:solidFill>
                  <a:srgbClr val="273239"/>
                </a:solidFill>
                <a:effectLst/>
                <a:highlight>
                  <a:srgbClr val="FFFFFF"/>
                </a:highlight>
                <a:latin typeface="Nunito" pitchFamily="2" charset="0"/>
                <a:hlinkClick r:id="rId2"/>
              </a:rPr>
              <a:t>Deep learning</a:t>
            </a:r>
            <a:r>
              <a:rPr lang="en-US" b="0" i="0" dirty="0">
                <a:solidFill>
                  <a:srgbClr val="273239"/>
                </a:solidFill>
                <a:effectLst/>
                <a:highlight>
                  <a:srgbClr val="FFFFFF"/>
                </a:highlight>
                <a:latin typeface="Nunito" pitchFamily="2" charset="0"/>
              </a:rPr>
              <a:t> and reinforcement learning are one common combo.</a:t>
            </a:r>
          </a:p>
        </p:txBody>
      </p:sp>
    </p:spTree>
    <p:extLst>
      <p:ext uri="{BB962C8B-B14F-4D97-AF65-F5344CB8AC3E}">
        <p14:creationId xmlns:p14="http://schemas.microsoft.com/office/powerpoint/2010/main" val="3385494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E809F3-C06C-99D3-E7E5-C4AF7CC151EE}"/>
              </a:ext>
            </a:extLst>
          </p:cNvPr>
          <p:cNvPicPr>
            <a:picLocks noChangeAspect="1"/>
          </p:cNvPicPr>
          <p:nvPr/>
        </p:nvPicPr>
        <p:blipFill>
          <a:blip r:embed="rId2"/>
          <a:stretch>
            <a:fillRect/>
          </a:stretch>
        </p:blipFill>
        <p:spPr>
          <a:xfrm>
            <a:off x="3948112" y="909637"/>
            <a:ext cx="4295775" cy="5038725"/>
          </a:xfrm>
          <a:prstGeom prst="rect">
            <a:avLst/>
          </a:prstGeom>
        </p:spPr>
      </p:pic>
    </p:spTree>
    <p:extLst>
      <p:ext uri="{BB962C8B-B14F-4D97-AF65-F5344CB8AC3E}">
        <p14:creationId xmlns:p14="http://schemas.microsoft.com/office/powerpoint/2010/main" val="42429942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ADDEB0-BEC3-4CD9-1C8F-26E8A3EC794E}"/>
              </a:ext>
            </a:extLst>
          </p:cNvPr>
          <p:cNvSpPr txBox="1"/>
          <p:nvPr/>
        </p:nvSpPr>
        <p:spPr>
          <a:xfrm>
            <a:off x="0" y="582334"/>
            <a:ext cx="12192000" cy="6001643"/>
          </a:xfrm>
          <a:prstGeom prst="rect">
            <a:avLst/>
          </a:prstGeom>
          <a:noFill/>
        </p:spPr>
        <p:txBody>
          <a:bodyPr wrap="square">
            <a:spAutoFit/>
          </a:bodyPr>
          <a:lstStyle/>
          <a:p>
            <a:pPr algn="l" rtl="0" fontAlgn="base"/>
            <a:r>
              <a:rPr lang="en-US" sz="1200" b="0" i="0" dirty="0">
                <a:solidFill>
                  <a:srgbClr val="273239"/>
                </a:solidFill>
                <a:effectLst/>
                <a:highlight>
                  <a:srgbClr val="FFFFFF"/>
                </a:highlight>
                <a:latin typeface="Nunito" pitchFamily="2" charset="0"/>
              </a:rPr>
              <a:t>Applications for Q-learning, a reinforcement learning algorithm, can be found in many different fields. Here are a few noteworthy instances:</a:t>
            </a:r>
          </a:p>
          <a:p>
            <a:pPr algn="l" rtl="0" fontAlgn="base"/>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Playing Games:</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Atari Games:</a:t>
            </a:r>
            <a:r>
              <a:rPr lang="en-US" sz="1200" b="0" i="0" dirty="0">
                <a:solidFill>
                  <a:srgbClr val="273239"/>
                </a:solidFill>
                <a:effectLst/>
                <a:highlight>
                  <a:srgbClr val="FFFFFF"/>
                </a:highlight>
                <a:latin typeface="Nunito" pitchFamily="2" charset="0"/>
              </a:rPr>
              <a:t> Classic Atari 2600 games can now be played with Q-learning. In games like Space Invaders and Breakout, Deep Q Networks (DQN), an extension of Q-learning that makes use of deep neural networks, has demonstrated superhuman performance.</a:t>
            </a:r>
          </a:p>
          <a:p>
            <a:pPr algn="l" fontAlgn="base"/>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Automation:</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Robot Control:</a:t>
            </a:r>
            <a:r>
              <a:rPr lang="en-US" sz="1200" b="0" i="0" dirty="0">
                <a:solidFill>
                  <a:srgbClr val="273239"/>
                </a:solidFill>
                <a:effectLst/>
                <a:highlight>
                  <a:srgbClr val="FFFFFF"/>
                </a:highlight>
                <a:latin typeface="Nunito" pitchFamily="2" charset="0"/>
              </a:rPr>
              <a:t> Q-learning is used in robotics to perform tasks like navigation and robot control. With Q-learning algorithms, robots can learn to navigate through environments, avoid obstacles, and </a:t>
            </a:r>
            <a:r>
              <a:rPr lang="en-US" sz="1200" b="0" i="0" dirty="0" err="1">
                <a:solidFill>
                  <a:srgbClr val="273239"/>
                </a:solidFill>
                <a:effectLst/>
                <a:highlight>
                  <a:srgbClr val="FFFFFF"/>
                </a:highlight>
                <a:latin typeface="Nunito" pitchFamily="2" charset="0"/>
              </a:rPr>
              <a:t>maximise</a:t>
            </a:r>
            <a:r>
              <a:rPr lang="en-US" sz="1200" b="0" i="0" dirty="0">
                <a:solidFill>
                  <a:srgbClr val="273239"/>
                </a:solidFill>
                <a:effectLst/>
                <a:highlight>
                  <a:srgbClr val="FFFFFF"/>
                </a:highlight>
                <a:latin typeface="Nunito" pitchFamily="2" charset="0"/>
              </a:rPr>
              <a:t> their movements.</a:t>
            </a:r>
          </a:p>
          <a:p>
            <a:pPr algn="l" fontAlgn="base"/>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Driverless Automobiles:</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Traffic Management:</a:t>
            </a:r>
            <a:r>
              <a:rPr lang="en-US" sz="1200" b="0" i="0" dirty="0">
                <a:solidFill>
                  <a:srgbClr val="273239"/>
                </a:solidFill>
                <a:effectLst/>
                <a:highlight>
                  <a:srgbClr val="FFFFFF"/>
                </a:highlight>
                <a:latin typeface="Nunito" pitchFamily="2" charset="0"/>
              </a:rPr>
              <a:t> Autonomous vehicle traffic management systems use Q-learning. It lessens congestion and enhances traffic flow overall by </a:t>
            </a:r>
            <a:r>
              <a:rPr lang="en-US" sz="1200" b="0" i="0" dirty="0" err="1">
                <a:solidFill>
                  <a:srgbClr val="273239"/>
                </a:solidFill>
                <a:effectLst/>
                <a:highlight>
                  <a:srgbClr val="FFFFFF"/>
                </a:highlight>
                <a:latin typeface="Nunito" pitchFamily="2" charset="0"/>
              </a:rPr>
              <a:t>optimising</a:t>
            </a:r>
            <a:r>
              <a:rPr lang="en-US" sz="1200" b="0" i="0" dirty="0">
                <a:solidFill>
                  <a:srgbClr val="273239"/>
                </a:solidFill>
                <a:effectLst/>
                <a:highlight>
                  <a:srgbClr val="FFFFFF"/>
                </a:highlight>
                <a:latin typeface="Nunito" pitchFamily="2" charset="0"/>
              </a:rPr>
              <a:t> route planning and traffic signal timings.</a:t>
            </a:r>
          </a:p>
          <a:p>
            <a:pPr algn="l" fontAlgn="base"/>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Finance:</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Algorithmic Trading:</a:t>
            </a:r>
            <a:r>
              <a:rPr lang="en-US" sz="1200" b="0" i="0" dirty="0">
                <a:solidFill>
                  <a:srgbClr val="273239"/>
                </a:solidFill>
                <a:effectLst/>
                <a:highlight>
                  <a:srgbClr val="FFFFFF"/>
                </a:highlight>
                <a:latin typeface="Nunito" pitchFamily="2" charset="0"/>
              </a:rPr>
              <a:t> The use of Q-learning to make trading decisions has been investigated in algorithmic trading. It makes it possible for automated agents to pick up the best strategies from past market data and adjust to shifting market conditions.</a:t>
            </a:r>
          </a:p>
          <a:p>
            <a:pPr algn="l" fontAlgn="base"/>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Health Care:</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Personalized Treatment Plans:</a:t>
            </a:r>
            <a:r>
              <a:rPr lang="en-US" sz="1200" b="0" i="0" dirty="0">
                <a:solidFill>
                  <a:srgbClr val="273239"/>
                </a:solidFill>
                <a:effectLst/>
                <a:highlight>
                  <a:srgbClr val="FFFFFF"/>
                </a:highlight>
                <a:latin typeface="Nunito" pitchFamily="2" charset="0"/>
              </a:rPr>
              <a:t> To make treatment plans more unique, Q-learning is used in the medical field. Through the use of patient data, agents are able to recommend personalized interventions that account for individual responses to various treatments.</a:t>
            </a:r>
          </a:p>
          <a:p>
            <a:pPr algn="l" fontAlgn="base">
              <a:buFont typeface="Arial" panose="020B0604020202020204" pitchFamily="34" charset="0"/>
              <a:buChar char="•"/>
            </a:pPr>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Energy Management:</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Smart Grids:</a:t>
            </a:r>
            <a:r>
              <a:rPr lang="en-US" sz="1200" b="0" i="0" dirty="0">
                <a:solidFill>
                  <a:srgbClr val="273239"/>
                </a:solidFill>
                <a:effectLst/>
                <a:highlight>
                  <a:srgbClr val="FFFFFF"/>
                </a:highlight>
                <a:latin typeface="Nunito" pitchFamily="2" charset="0"/>
              </a:rPr>
              <a:t> Energy management systems for smart grids employ Q-learning. It aids in maximizing energy use, achieving supply and demand equilibrium, and enhancing the effectiveness of energy distribution.</a:t>
            </a:r>
          </a:p>
          <a:p>
            <a:pPr algn="l" fontAlgn="base"/>
            <a:endParaRPr lang="en-US" sz="1200" b="0" i="0" dirty="0">
              <a:solidFill>
                <a:srgbClr val="273239"/>
              </a:solidFill>
              <a:effectLst/>
              <a:highlight>
                <a:srgbClr val="FFFFFF"/>
              </a:highlight>
              <a:latin typeface="Nunito" pitchFamily="2" charset="0"/>
            </a:endParaRPr>
          </a:p>
        </p:txBody>
      </p:sp>
    </p:spTree>
    <p:extLst>
      <p:ext uri="{BB962C8B-B14F-4D97-AF65-F5344CB8AC3E}">
        <p14:creationId xmlns:p14="http://schemas.microsoft.com/office/powerpoint/2010/main" val="27214115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A294D7-D8C5-5E28-6683-06B6C3F09BB6}"/>
              </a:ext>
            </a:extLst>
          </p:cNvPr>
          <p:cNvSpPr txBox="1"/>
          <p:nvPr/>
        </p:nvSpPr>
        <p:spPr>
          <a:xfrm>
            <a:off x="108641" y="1621003"/>
            <a:ext cx="11974717" cy="3416320"/>
          </a:xfrm>
          <a:prstGeom prst="rect">
            <a:avLst/>
          </a:prstGeom>
          <a:noFill/>
        </p:spPr>
        <p:txBody>
          <a:bodyPr wrap="square">
            <a:spAutoFit/>
          </a:bodyPr>
          <a:lstStyle/>
          <a:p>
            <a:pPr algn="l" fontAlgn="base"/>
            <a:r>
              <a:rPr lang="en-US" sz="1200" b="1" i="0" dirty="0">
                <a:solidFill>
                  <a:srgbClr val="273239"/>
                </a:solidFill>
                <a:effectLst/>
                <a:highlight>
                  <a:srgbClr val="FFFFFF"/>
                </a:highlight>
                <a:latin typeface="Nunito" pitchFamily="2" charset="0"/>
              </a:rPr>
              <a:t>Education:</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Adaptive Learning Systems:</a:t>
            </a:r>
            <a:r>
              <a:rPr lang="en-US" sz="1200" b="0" i="0" dirty="0">
                <a:solidFill>
                  <a:srgbClr val="273239"/>
                </a:solidFill>
                <a:effectLst/>
                <a:highlight>
                  <a:srgbClr val="FFFFFF"/>
                </a:highlight>
                <a:latin typeface="Nunito" pitchFamily="2" charset="0"/>
              </a:rPr>
              <a:t> Adaptive learning systems make use of Q-learning. These systems adjust the educational material and level of difficulty according to each student’s performance and learning style using Q-learning algorithms.</a:t>
            </a:r>
          </a:p>
          <a:p>
            <a:pPr algn="l" fontAlgn="base">
              <a:buFont typeface="Arial" panose="020B0604020202020204" pitchFamily="34" charset="0"/>
              <a:buChar char="•"/>
            </a:pPr>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Recommendations Systems:</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Content Recommendation:</a:t>
            </a:r>
            <a:r>
              <a:rPr lang="en-US" sz="1200" b="0" i="0" dirty="0">
                <a:solidFill>
                  <a:srgbClr val="273239"/>
                </a:solidFill>
                <a:effectLst/>
                <a:highlight>
                  <a:srgbClr val="FFFFFF"/>
                </a:highlight>
                <a:latin typeface="Nunito" pitchFamily="2" charset="0"/>
              </a:rPr>
              <a:t> To </a:t>
            </a:r>
            <a:r>
              <a:rPr lang="en-US" sz="1200" b="0" i="0" dirty="0" err="1">
                <a:solidFill>
                  <a:srgbClr val="273239"/>
                </a:solidFill>
                <a:effectLst/>
                <a:highlight>
                  <a:srgbClr val="FFFFFF"/>
                </a:highlight>
                <a:latin typeface="Nunito" pitchFamily="2" charset="0"/>
              </a:rPr>
              <a:t>customise</a:t>
            </a:r>
            <a:r>
              <a:rPr lang="en-US" sz="1200" b="0" i="0" dirty="0">
                <a:solidFill>
                  <a:srgbClr val="273239"/>
                </a:solidFill>
                <a:effectLst/>
                <a:highlight>
                  <a:srgbClr val="FFFFFF"/>
                </a:highlight>
                <a:latin typeface="Nunito" pitchFamily="2" charset="0"/>
              </a:rPr>
              <a:t> content recommendations, recommendation systems use Q-learning. To increase user satisfaction, agents pick up on user preferences and modify recommendations accordingly.</a:t>
            </a:r>
          </a:p>
          <a:p>
            <a:pPr algn="l" fontAlgn="base">
              <a:buFont typeface="Arial" panose="020B0604020202020204" pitchFamily="34" charset="0"/>
              <a:buChar char="•"/>
            </a:pPr>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Resources Management:</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Network Resource Allocation:</a:t>
            </a:r>
            <a:r>
              <a:rPr lang="en-US" sz="1200" b="0" i="0" dirty="0">
                <a:solidFill>
                  <a:srgbClr val="273239"/>
                </a:solidFill>
                <a:effectLst/>
                <a:highlight>
                  <a:srgbClr val="FFFFFF"/>
                </a:highlight>
                <a:latin typeface="Nunito" pitchFamily="2" charset="0"/>
              </a:rPr>
              <a:t> Allocating bandwidth in communication networks is one example of how network resource management uses Q-learning. It aids in resource allocation </a:t>
            </a:r>
            <a:r>
              <a:rPr lang="en-US" sz="1200" b="0" i="0" dirty="0" err="1">
                <a:solidFill>
                  <a:srgbClr val="273239"/>
                </a:solidFill>
                <a:effectLst/>
                <a:highlight>
                  <a:srgbClr val="FFFFFF"/>
                </a:highlight>
                <a:latin typeface="Nunito" pitchFamily="2" charset="0"/>
              </a:rPr>
              <a:t>optimisation</a:t>
            </a:r>
            <a:r>
              <a:rPr lang="en-US" sz="1200" b="0" i="0" dirty="0">
                <a:solidFill>
                  <a:srgbClr val="273239"/>
                </a:solidFill>
                <a:effectLst/>
                <a:highlight>
                  <a:srgbClr val="FFFFFF"/>
                </a:highlight>
                <a:latin typeface="Nunito" pitchFamily="2" charset="0"/>
              </a:rPr>
              <a:t> for improved network performance.</a:t>
            </a:r>
          </a:p>
          <a:p>
            <a:pPr algn="l" fontAlgn="base">
              <a:buFont typeface="Arial" panose="020B0604020202020204" pitchFamily="34" charset="0"/>
              <a:buChar char="•"/>
            </a:pPr>
            <a:endParaRPr lang="en-US" sz="1200" b="0" i="0" dirty="0">
              <a:solidFill>
                <a:srgbClr val="273239"/>
              </a:solidFill>
              <a:effectLst/>
              <a:highlight>
                <a:srgbClr val="FFFFFF"/>
              </a:highlight>
              <a:latin typeface="Nunito" pitchFamily="2" charset="0"/>
            </a:endParaRPr>
          </a:p>
          <a:p>
            <a:pPr algn="l" fontAlgn="base"/>
            <a:r>
              <a:rPr lang="en-US" sz="1200" b="1" i="0" dirty="0">
                <a:solidFill>
                  <a:srgbClr val="273239"/>
                </a:solidFill>
                <a:effectLst/>
                <a:highlight>
                  <a:srgbClr val="FFFFFF"/>
                </a:highlight>
                <a:latin typeface="Nunito" pitchFamily="2" charset="0"/>
              </a:rPr>
              <a:t>Space Travel:</a:t>
            </a:r>
          </a:p>
          <a:p>
            <a:pPr algn="l" fontAlgn="base"/>
            <a:endParaRPr lang="en-US" sz="1200" b="1" i="0" dirty="0">
              <a:solidFill>
                <a:srgbClr val="273239"/>
              </a:solidFill>
              <a:effectLst/>
              <a:highlight>
                <a:srgbClr val="FFFFFF"/>
              </a:highlight>
              <a:latin typeface="Nunito" pitchFamily="2" charset="0"/>
            </a:endParaRPr>
          </a:p>
          <a:p>
            <a:pPr algn="l" fontAlgn="base">
              <a:buFont typeface="Arial" panose="020B0604020202020204" pitchFamily="34" charset="0"/>
              <a:buChar char="•"/>
            </a:pPr>
            <a:r>
              <a:rPr lang="en-US" sz="1200" b="1" i="0" dirty="0">
                <a:solidFill>
                  <a:srgbClr val="273239"/>
                </a:solidFill>
                <a:effectLst/>
                <a:highlight>
                  <a:srgbClr val="FFFFFF"/>
                </a:highlight>
                <a:latin typeface="Nunito" pitchFamily="2" charset="0"/>
              </a:rPr>
              <a:t>Satellite Control:</a:t>
            </a:r>
            <a:r>
              <a:rPr lang="en-US" sz="1200" b="0" i="0" dirty="0">
                <a:solidFill>
                  <a:srgbClr val="273239"/>
                </a:solidFill>
                <a:effectLst/>
                <a:highlight>
                  <a:srgbClr val="FFFFFF"/>
                </a:highlight>
                <a:latin typeface="Nunito" pitchFamily="2" charset="0"/>
              </a:rPr>
              <a:t> Autonomous satellite control is possible with Q-learning. Agents are trained in the best movements and activities for satellite operations in orbit.</a:t>
            </a:r>
          </a:p>
        </p:txBody>
      </p:sp>
    </p:spTree>
    <p:extLst>
      <p:ext uri="{BB962C8B-B14F-4D97-AF65-F5344CB8AC3E}">
        <p14:creationId xmlns:p14="http://schemas.microsoft.com/office/powerpoint/2010/main" val="2620160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3F6D46-4F43-E2AC-0FEE-77E870571607}"/>
              </a:ext>
            </a:extLst>
          </p:cNvPr>
          <p:cNvPicPr>
            <a:picLocks noChangeAspect="1"/>
          </p:cNvPicPr>
          <p:nvPr/>
        </p:nvPicPr>
        <p:blipFill>
          <a:blip r:embed="rId2"/>
          <a:stretch>
            <a:fillRect/>
          </a:stretch>
        </p:blipFill>
        <p:spPr>
          <a:xfrm>
            <a:off x="219075" y="762000"/>
            <a:ext cx="11753850" cy="5334000"/>
          </a:xfrm>
          <a:prstGeom prst="rect">
            <a:avLst/>
          </a:prstGeom>
        </p:spPr>
      </p:pic>
    </p:spTree>
    <p:extLst>
      <p:ext uri="{BB962C8B-B14F-4D97-AF65-F5344CB8AC3E}">
        <p14:creationId xmlns:p14="http://schemas.microsoft.com/office/powerpoint/2010/main" val="1459190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22A438-8DA7-306F-5E33-39AE649BF03D}"/>
              </a:ext>
            </a:extLst>
          </p:cNvPr>
          <p:cNvPicPr>
            <a:picLocks noChangeAspect="1"/>
          </p:cNvPicPr>
          <p:nvPr/>
        </p:nvPicPr>
        <p:blipFill>
          <a:blip r:embed="rId2"/>
          <a:stretch>
            <a:fillRect/>
          </a:stretch>
        </p:blipFill>
        <p:spPr>
          <a:xfrm>
            <a:off x="271462" y="1047750"/>
            <a:ext cx="11649075" cy="4762500"/>
          </a:xfrm>
          <a:prstGeom prst="rect">
            <a:avLst/>
          </a:prstGeom>
        </p:spPr>
      </p:pic>
    </p:spTree>
    <p:extLst>
      <p:ext uri="{BB962C8B-B14F-4D97-AF65-F5344CB8AC3E}">
        <p14:creationId xmlns:p14="http://schemas.microsoft.com/office/powerpoint/2010/main" val="1930145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1A85BF-C3F0-D819-3F8B-17383F2E0235}"/>
              </a:ext>
            </a:extLst>
          </p:cNvPr>
          <p:cNvPicPr>
            <a:picLocks noChangeAspect="1"/>
          </p:cNvPicPr>
          <p:nvPr/>
        </p:nvPicPr>
        <p:blipFill>
          <a:blip r:embed="rId2"/>
          <a:stretch>
            <a:fillRect/>
          </a:stretch>
        </p:blipFill>
        <p:spPr>
          <a:xfrm>
            <a:off x="128587" y="1062037"/>
            <a:ext cx="11934825" cy="4733925"/>
          </a:xfrm>
          <a:prstGeom prst="rect">
            <a:avLst/>
          </a:prstGeom>
        </p:spPr>
      </p:pic>
    </p:spTree>
    <p:extLst>
      <p:ext uri="{BB962C8B-B14F-4D97-AF65-F5344CB8AC3E}">
        <p14:creationId xmlns:p14="http://schemas.microsoft.com/office/powerpoint/2010/main" val="53335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6263AE-555F-C2A6-6382-A7B804BE35A1}"/>
              </a:ext>
            </a:extLst>
          </p:cNvPr>
          <p:cNvPicPr>
            <a:picLocks noChangeAspect="1"/>
          </p:cNvPicPr>
          <p:nvPr/>
        </p:nvPicPr>
        <p:blipFill>
          <a:blip r:embed="rId2"/>
          <a:stretch>
            <a:fillRect/>
          </a:stretch>
        </p:blipFill>
        <p:spPr>
          <a:xfrm>
            <a:off x="414337" y="819150"/>
            <a:ext cx="11363325" cy="5219700"/>
          </a:xfrm>
          <a:prstGeom prst="rect">
            <a:avLst/>
          </a:prstGeom>
        </p:spPr>
      </p:pic>
    </p:spTree>
    <p:extLst>
      <p:ext uri="{BB962C8B-B14F-4D97-AF65-F5344CB8AC3E}">
        <p14:creationId xmlns:p14="http://schemas.microsoft.com/office/powerpoint/2010/main" val="1432873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EE17F5-5C21-0783-E7AB-94AFE353736A}"/>
              </a:ext>
            </a:extLst>
          </p:cNvPr>
          <p:cNvPicPr>
            <a:picLocks noChangeAspect="1"/>
          </p:cNvPicPr>
          <p:nvPr/>
        </p:nvPicPr>
        <p:blipFill>
          <a:blip r:embed="rId2"/>
          <a:stretch>
            <a:fillRect/>
          </a:stretch>
        </p:blipFill>
        <p:spPr>
          <a:xfrm>
            <a:off x="328612" y="838200"/>
            <a:ext cx="11534775" cy="5181600"/>
          </a:xfrm>
          <a:prstGeom prst="rect">
            <a:avLst/>
          </a:prstGeom>
        </p:spPr>
      </p:pic>
    </p:spTree>
    <p:extLst>
      <p:ext uri="{BB962C8B-B14F-4D97-AF65-F5344CB8AC3E}">
        <p14:creationId xmlns:p14="http://schemas.microsoft.com/office/powerpoint/2010/main" val="4012565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11555E-E968-F5BA-FEFE-8E97343109CA}"/>
              </a:ext>
            </a:extLst>
          </p:cNvPr>
          <p:cNvPicPr>
            <a:picLocks noChangeAspect="1"/>
          </p:cNvPicPr>
          <p:nvPr/>
        </p:nvPicPr>
        <p:blipFill>
          <a:blip r:embed="rId2"/>
          <a:stretch>
            <a:fillRect/>
          </a:stretch>
        </p:blipFill>
        <p:spPr>
          <a:xfrm>
            <a:off x="328612" y="2309812"/>
            <a:ext cx="11534775" cy="2238375"/>
          </a:xfrm>
          <a:prstGeom prst="rect">
            <a:avLst/>
          </a:prstGeom>
        </p:spPr>
      </p:pic>
    </p:spTree>
    <p:extLst>
      <p:ext uri="{BB962C8B-B14F-4D97-AF65-F5344CB8AC3E}">
        <p14:creationId xmlns:p14="http://schemas.microsoft.com/office/powerpoint/2010/main" val="12925069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1085</Words>
  <Application>Microsoft Office PowerPoint</Application>
  <PresentationFormat>Widescreen</PresentationFormat>
  <Paragraphs>83</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Calibri Light</vt:lpstr>
      <vt:lpstr>KaTeX_Main</vt:lpstr>
      <vt:lpstr>KaTeX_Math</vt:lpstr>
      <vt:lpstr>Nunito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ADMIN</cp:lastModifiedBy>
  <cp:revision>5</cp:revision>
  <dcterms:created xsi:type="dcterms:W3CDTF">2024-07-15T10:27:52Z</dcterms:created>
  <dcterms:modified xsi:type="dcterms:W3CDTF">2024-07-15T14:21:21Z</dcterms:modified>
</cp:coreProperties>
</file>

<file path=docProps/thumbnail.jpeg>
</file>